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17.xml"/>
  <Override ContentType="application/vnd.openxmlformats-officedocument.presentationml.comments+xml" PartName="/ppt/comments/comment8.xml"/>
  <Override ContentType="application/vnd.openxmlformats-officedocument.presentationml.comments+xml" PartName="/ppt/comments/comment6.xml"/>
  <Override ContentType="application/vnd.openxmlformats-officedocument.presentationml.comments+xml" PartName="/ppt/comments/comment19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6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8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14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12192000"/>
  <p:notesSz cx="6858000" cy="9144000"/>
  <p:embeddedFontLst>
    <p:embeddedFont>
      <p:font typeface="Teko"/>
      <p:regular r:id="rId38"/>
      <p:bold r:id="rId39"/>
    </p:embeddedFont>
    <p:embeddedFont>
      <p:font typeface="Arial Narrow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5" name="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alNarrow-regular.fntdata"/><Relationship Id="rId20" Type="http://schemas.openxmlformats.org/officeDocument/2006/relationships/slide" Target="slides/slide15.xml"/><Relationship Id="rId42" Type="http://schemas.openxmlformats.org/officeDocument/2006/relationships/font" Target="fonts/ArialNarrow-italic.fntdata"/><Relationship Id="rId41" Type="http://schemas.openxmlformats.org/officeDocument/2006/relationships/font" Target="fonts/ArialNarrow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ArialNarrow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Teko-bold.fntdata"/><Relationship Id="rId16" Type="http://schemas.openxmlformats.org/officeDocument/2006/relationships/slide" Target="slides/slide11.xml"/><Relationship Id="rId38" Type="http://schemas.openxmlformats.org/officeDocument/2006/relationships/font" Target="fonts/Tek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19-07-17T19:26:09.599">
    <p:pos x="6000" y="0"/>
    <p:text>¿Quien no ha escuchado a su abuela, madre, vecina... decir que el sol de antes no es el mismo que el de ahora?
-Cristina Benlliure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19-07-17T19:26:09.611">
    <p:pos x="6000" y="0"/>
    <p:text>A reducir la tasa de mortalidad por tumores malignos de piel.
-Cristina Benlliure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19-07-17T19:26:09.618">
    <p:pos x="6000" y="0"/>
    <p:text>Conocimiento de redes neuronales.
-Cristina Benlliure</p:text>
  </p:cm>
  <p:cm authorId="0" idx="12" dt="2019-07-17T19:26:09.615">
    <p:pos x="6000" y="100"/>
    <p:text>Nosotros como estudiantes de inteligencia artificial disponemos de una serie de herramientas para enfrentar este problema.
-Cristina Benlliure</p:text>
  </p:cm>
  <p:cm authorId="0" idx="13" dt="2019-07-17T19:26:09.619">
    <p:pos x="6000" y="200"/>
    <p:text>Python y keras
-Cristina Benlliure</p:text>
  </p:cm>
  <p:cm authorId="0" idx="14" dt="2019-07-17T19:26:09.617">
    <p:pos x="6000" y="300"/>
    <p:text>Disponemos de datos del ISIC
-Cristina Benlliure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5" dt="2019-07-17T19:26:09.606">
    <p:pos x="6000" y="0"/>
    <p:text>Metadatos
-Cristina Benlliure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6" dt="2019-07-17T19:26:09.608">
    <p:pos x="6000" y="0"/>
    <p:text>Aqui clases desiguales
-Cristina Benlliure</p:tex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7" dt="2019-07-17T19:26:09.608">
    <p:pos x="6000" y="0"/>
    <p:text>Explicar el tratamiento de los datos
-Cristina Benlliure</p:tex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8" dt="2019-07-17T19:26:09.611">
    <p:pos x="6000" y="0"/>
    <p:text>12.19%
-Cristina Benlliure</p:text>
  </p:cm>
  <p:cm authorId="0" idx="19" dt="2019-07-17T19:26:09.610">
    <p:pos x="6000" y="100"/>
    <p:text>Arquitectura
-Cristina Benlliure</p:text>
  </p:cm>
</p:cmLst>
</file>

<file path=ppt/comments/comment1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0" dt="2019-07-17T19:26:09.610">
    <p:pos x="6000" y="0"/>
    <p:text>55% para 2
-Cristina Benlliure</p:text>
  </p:cm>
  <p:cm authorId="0" idx="21" dt="2019-07-17T19:26:09.610">
    <p:pos x="6000" y="100"/>
    <p:text>41,56%
-Cristina Benlliure</p:text>
  </p:cm>
</p:cmLst>
</file>

<file path=ppt/comments/comment1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2" dt="2019-07-17T19:26:09.612">
    <p:pos x="6000" y="0"/>
    <p:text>36.25%
-Cristina Benlliure</p:text>
  </p:cm>
</p:cmLst>
</file>

<file path=ppt/comments/comment1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3" dt="2019-07-17T19:26:09.620">
    <p:pos x="6000" y="0"/>
    <p:text>Problemas con el dataset y su parecido
-Cristina Benlliure</p:text>
  </p:cm>
  <p:cm authorId="0" idx="24" dt="2019-07-17T19:26:09.620">
    <p:pos x="6000" y="100"/>
    <p:text>-Cristina Benlliure</p:text>
  </p:cm>
</p:cmLst>
</file>

<file path=ppt/comments/comment1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5" dt="2019-07-17T19:26:09.614">
    <p:pos x="6000" y="0"/>
    <p:text>Planteamiento de mejora
-Cristina Benlliure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19-07-17T19:26:09.601">
    <p:pos x="6000" y="0"/>
    <p:text>Es nevus
-Cristina Benlliure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19-07-17T19:26:09.602">
    <p:pos x="6000" y="0"/>
    <p:text>Melanoma
-Cristina Benlliure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19-07-17T19:26:09.603">
    <p:pos x="6000" y="0"/>
    <p:text>¿Creeis que es lo mismo?
-Cristina Benlliure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19-07-17T19:26:09.603">
    <p:pos x="6000" y="0"/>
    <p:text>Matriz de david, de lesiones melanocíticas y no melanocíticas
-Cristina Benlliure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19-07-17T19:26:09.605">
    <p:pos x="6000" y="0"/>
    <p:text>Cada vez la gente lleva menos ropa en verano, el gusto por ponerse moreno, las cabinas de bronceado
-Cristina Benlliure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19-07-17T19:26:09.607">
    <p:pos x="6000" y="0"/>
    <p:text>Factores de riesgo para tener cáncer
-UV
-Edad
-Rayos X
-Quemaduras
-Fumar
-Cristina Benlliure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19-07-17T19:26:09.609">
    <p:pos x="6000" y="0"/>
    <p:text>Canarias junto con Baleraes son las comunidades autónomas con más muertes registradas por cancer de piel
-Cristina Benlliure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19-07-17T19:26:09.612">
    <p:pos x="6000" y="0"/>
    <p:text>Si bien es cierto que de toda esta cifra solo 4.000 melanomas. bla bla bla 1.000 muertes por cancer del piel. bla bla bla bla si el melanoma se detecta a tiempo puede dar una supervivencia del 95%
-Cristina Benlliure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jp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7.xml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Relationship Id="rId8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8.xml"/><Relationship Id="rId4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9.xml"/><Relationship Id="rId4" Type="http://schemas.openxmlformats.org/officeDocument/2006/relationships/image" Target="../media/image39.png"/><Relationship Id="rId5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0.xml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1.xml"/><Relationship Id="rId4" Type="http://schemas.openxmlformats.org/officeDocument/2006/relationships/image" Target="../media/image35.png"/><Relationship Id="rId5" Type="http://schemas.openxmlformats.org/officeDocument/2006/relationships/image" Target="../media/image24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12.xml"/><Relationship Id="rId4" Type="http://schemas.openxmlformats.org/officeDocument/2006/relationships/image" Target="../media/image41.png"/><Relationship Id="rId5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jpg"/><Relationship Id="rId4" Type="http://schemas.openxmlformats.org/officeDocument/2006/relationships/image" Target="../media/image44.jpg"/><Relationship Id="rId10" Type="http://schemas.openxmlformats.org/officeDocument/2006/relationships/image" Target="../media/image42.jpg"/><Relationship Id="rId9" Type="http://schemas.openxmlformats.org/officeDocument/2006/relationships/image" Target="../media/image43.jpg"/><Relationship Id="rId5" Type="http://schemas.openxmlformats.org/officeDocument/2006/relationships/image" Target="../media/image38.jpg"/><Relationship Id="rId6" Type="http://schemas.openxmlformats.org/officeDocument/2006/relationships/image" Target="../media/image45.jpg"/><Relationship Id="rId7" Type="http://schemas.openxmlformats.org/officeDocument/2006/relationships/image" Target="../media/image50.jpg"/><Relationship Id="rId8" Type="http://schemas.openxmlformats.org/officeDocument/2006/relationships/image" Target="../media/image4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13.xml"/><Relationship Id="rId4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14.xml"/><Relationship Id="rId4" Type="http://schemas.openxmlformats.org/officeDocument/2006/relationships/image" Target="../media/image52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Relationship Id="rId7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15.xml"/><Relationship Id="rId4" Type="http://schemas.openxmlformats.org/officeDocument/2006/relationships/image" Target="../media/image54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57.png"/><Relationship Id="rId8" Type="http://schemas.openxmlformats.org/officeDocument/2006/relationships/image" Target="../media/image5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16.xml"/><Relationship Id="rId4" Type="http://schemas.openxmlformats.org/officeDocument/2006/relationships/image" Target="../media/image54.png"/><Relationship Id="rId9" Type="http://schemas.openxmlformats.org/officeDocument/2006/relationships/image" Target="../media/image66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57.png"/><Relationship Id="rId8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17.xml"/><Relationship Id="rId4" Type="http://schemas.openxmlformats.org/officeDocument/2006/relationships/image" Target="../media/image54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57.png"/><Relationship Id="rId8" Type="http://schemas.openxmlformats.org/officeDocument/2006/relationships/image" Target="../media/image5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comments" Target="../comments/comment18.xml"/><Relationship Id="rId4" Type="http://schemas.openxmlformats.org/officeDocument/2006/relationships/image" Target="../media/image6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19.xml"/><Relationship Id="rId4" Type="http://schemas.openxmlformats.org/officeDocument/2006/relationships/image" Target="../media/image59.jpg"/><Relationship Id="rId5" Type="http://schemas.openxmlformats.org/officeDocument/2006/relationships/image" Target="../media/image68.png"/><Relationship Id="rId6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2.xml"/><Relationship Id="rId4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5.png"/><Relationship Id="rId4" Type="http://schemas.openxmlformats.org/officeDocument/2006/relationships/image" Target="../media/image57.png"/><Relationship Id="rId11" Type="http://schemas.openxmlformats.org/officeDocument/2006/relationships/image" Target="../media/image64.png"/><Relationship Id="rId10" Type="http://schemas.openxmlformats.org/officeDocument/2006/relationships/image" Target="../media/image72.png"/><Relationship Id="rId12" Type="http://schemas.openxmlformats.org/officeDocument/2006/relationships/image" Target="../media/image71.png"/><Relationship Id="rId9" Type="http://schemas.openxmlformats.org/officeDocument/2006/relationships/image" Target="../media/image61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3.xml"/><Relationship Id="rId4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4.xml"/><Relationship Id="rId4" Type="http://schemas.openxmlformats.org/officeDocument/2006/relationships/image" Target="../media/image6.jpg"/><Relationship Id="rId5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5.xml"/><Relationship Id="rId4" Type="http://schemas.openxmlformats.org/officeDocument/2006/relationships/image" Target="../media/image3.jpg"/><Relationship Id="rId11" Type="http://schemas.openxmlformats.org/officeDocument/2006/relationships/image" Target="../media/image5.jpg"/><Relationship Id="rId10" Type="http://schemas.openxmlformats.org/officeDocument/2006/relationships/image" Target="../media/image14.jpg"/><Relationship Id="rId9" Type="http://schemas.openxmlformats.org/officeDocument/2006/relationships/image" Target="../media/image11.jpg"/><Relationship Id="rId5" Type="http://schemas.openxmlformats.org/officeDocument/2006/relationships/image" Target="../media/image1.jpg"/><Relationship Id="rId6" Type="http://schemas.openxmlformats.org/officeDocument/2006/relationships/image" Target="../media/image7.jpg"/><Relationship Id="rId7" Type="http://schemas.openxmlformats.org/officeDocument/2006/relationships/image" Target="../media/image16.jpg"/><Relationship Id="rId8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6.xml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4.png"/><Relationship Id="rId7" Type="http://schemas.openxmlformats.org/officeDocument/2006/relationships/image" Target="../media/image17.png"/><Relationship Id="rId8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0" y="313638"/>
            <a:ext cx="12192000" cy="2646878"/>
          </a:xfrm>
          <a:prstGeom prst="rect">
            <a:avLst/>
          </a:prstGeom>
          <a:solidFill>
            <a:srgbClr val="F6D8D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6600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MelanomAI</a:t>
            </a:r>
            <a:endParaRPr b="1" i="0" sz="16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705" y="1946360"/>
            <a:ext cx="4262413" cy="426241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938606" y="4726936"/>
            <a:ext cx="627201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40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David A. Medina Medina</a:t>
            </a:r>
            <a:endParaRPr b="1" sz="4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Mª Cristina Benlliure Jiménez</a:t>
            </a:r>
            <a:endParaRPr b="1" sz="4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94124" y="387927"/>
            <a:ext cx="11152362" cy="647007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/>
        </p:nvSpPr>
        <p:spPr>
          <a:xfrm>
            <a:off x="6950688" y="387927"/>
            <a:ext cx="409548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La capa de ozono</a:t>
            </a:r>
            <a:endParaRPr b="1" sz="96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164" y="566298"/>
            <a:ext cx="9642763" cy="5703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6745" y="3269673"/>
            <a:ext cx="1359648" cy="1359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/>
        </p:nvSpPr>
        <p:spPr>
          <a:xfrm>
            <a:off x="2743738" y="315402"/>
            <a:ext cx="6553681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Factores de </a:t>
            </a:r>
            <a:r>
              <a:rPr b="1" lang="es-ES" sz="9600">
                <a:solidFill>
                  <a:srgbClr val="FF0000"/>
                </a:solidFill>
                <a:latin typeface="Teko"/>
                <a:ea typeface="Teko"/>
                <a:cs typeface="Teko"/>
                <a:sym typeface="Teko"/>
              </a:rPr>
              <a:t>riesgo</a:t>
            </a:r>
            <a:endParaRPr b="1" sz="9600">
              <a:solidFill>
                <a:srgbClr val="FF000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753" y="528086"/>
            <a:ext cx="2621619" cy="2621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4935" y="4673205"/>
            <a:ext cx="1575154" cy="157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62249" y="4463905"/>
            <a:ext cx="1751527" cy="175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65973" y="4209306"/>
            <a:ext cx="2260726" cy="226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01792" y="737242"/>
            <a:ext cx="2625148" cy="262514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214217" y="3157894"/>
            <a:ext cx="16486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Exposición UV</a:t>
            </a:r>
            <a:endParaRPr sz="24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2371990" y="3786965"/>
            <a:ext cx="16486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Rayos X</a:t>
            </a:r>
            <a:endParaRPr sz="24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7837903" y="4017797"/>
            <a:ext cx="16486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Edad</a:t>
            </a:r>
            <a:endParaRPr sz="24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9201792" y="3417341"/>
            <a:ext cx="16486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Fumar</a:t>
            </a:r>
            <a:endParaRPr sz="24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/>
        </p:nvSpPr>
        <p:spPr>
          <a:xfrm>
            <a:off x="566670" y="708338"/>
            <a:ext cx="11445025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¿Cuántos casos de cáncer de piel se detectan al año en España?</a:t>
            </a:r>
            <a:endParaRPr b="1" sz="96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6126" y="3711539"/>
            <a:ext cx="3042228" cy="304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974" y="231819"/>
            <a:ext cx="3954276" cy="6415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853" y="244698"/>
            <a:ext cx="3933273" cy="6381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24757" y="4543435"/>
            <a:ext cx="1914610" cy="191461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5190186" y="788561"/>
            <a:ext cx="6568226" cy="3754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80.000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casos al año</a:t>
            </a:r>
            <a:endParaRPr b="1"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1199" y="595746"/>
            <a:ext cx="7393710" cy="605520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9192768" y="595746"/>
            <a:ext cx="204816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5.000</a:t>
            </a:r>
            <a:endParaRPr b="1"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2198579" y="1274343"/>
            <a:ext cx="7197111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Casos nuevos de Melanoma al año</a:t>
            </a:r>
            <a:endParaRPr b="1" sz="96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01" name="Google Shape;20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6260" y="4791216"/>
            <a:ext cx="1222319" cy="122231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2198579" y="4474652"/>
            <a:ext cx="2716319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1.000 </a:t>
            </a: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personas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2146" y="-1937518"/>
            <a:ext cx="7964245" cy="796424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439053" y="1195727"/>
            <a:ext cx="6405094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¿Cómo la tecnología puede ayudar?</a:t>
            </a:r>
            <a:endParaRPr b="1" sz="9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/>
        </p:nvSpPr>
        <p:spPr>
          <a:xfrm>
            <a:off x="3154544" y="128927"/>
            <a:ext cx="616956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Herramientas</a:t>
            </a:r>
            <a:endParaRPr b="1" sz="9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603" y="1884218"/>
            <a:ext cx="2107793" cy="210779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/>
          <p:nvPr/>
        </p:nvSpPr>
        <p:spPr>
          <a:xfrm>
            <a:off x="3247898" y="2430282"/>
            <a:ext cx="230070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Conjunto de datos de imágenes de lesiones cutáneas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1557" y="1884218"/>
            <a:ext cx="2008909" cy="200890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/>
          <p:nvPr/>
        </p:nvSpPr>
        <p:spPr>
          <a:xfrm>
            <a:off x="2709018" y="5008716"/>
            <a:ext cx="230070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Programación con Python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4836" y="4585853"/>
            <a:ext cx="1553611" cy="155361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/>
          <p:nvPr/>
        </p:nvSpPr>
        <p:spPr>
          <a:xfrm>
            <a:off x="9020466" y="2534729"/>
            <a:ext cx="230070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Redes neuronales artificiales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9"/>
          <p:cNvSpPr/>
          <p:nvPr/>
        </p:nvSpPr>
        <p:spPr>
          <a:xfrm>
            <a:off x="8843374" y="4809642"/>
            <a:ext cx="230070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Librerías de programación para IA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48604" y="3992011"/>
            <a:ext cx="3124199" cy="234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 b="0" l="11770" r="14846" t="0"/>
          <a:stretch/>
        </p:blipFill>
        <p:spPr>
          <a:xfrm>
            <a:off x="-42203" y="2834337"/>
            <a:ext cx="12248270" cy="402366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/>
          <p:nvPr/>
        </p:nvSpPr>
        <p:spPr>
          <a:xfrm>
            <a:off x="-1125415" y="1814731"/>
            <a:ext cx="14531927" cy="20538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0"/>
          <p:cNvSpPr txBox="1"/>
          <p:nvPr/>
        </p:nvSpPr>
        <p:spPr>
          <a:xfrm>
            <a:off x="514947" y="493480"/>
            <a:ext cx="1113396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Conjunto de datos del ISIC </a:t>
            </a:r>
            <a:endParaRPr b="1" sz="9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29" name="Google Shape;229;p30"/>
          <p:cNvSpPr txBox="1"/>
          <p:nvPr/>
        </p:nvSpPr>
        <p:spPr>
          <a:xfrm>
            <a:off x="3045222" y="3384391"/>
            <a:ext cx="6190652" cy="3231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3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25.000</a:t>
            </a:r>
            <a:r>
              <a:rPr b="1" lang="es-ES" sz="9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6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imágenes</a:t>
            </a:r>
            <a:endParaRPr b="1" sz="66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DEF3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9505" y="2284828"/>
            <a:ext cx="4432496" cy="443249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/>
        </p:nvSpPr>
        <p:spPr>
          <a:xfrm>
            <a:off x="618978" y="554532"/>
            <a:ext cx="829993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Origen del dataset</a:t>
            </a:r>
            <a:endParaRPr b="1" sz="9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956603" y="3239192"/>
            <a:ext cx="6625883" cy="2523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públicos de los centros clínicos mas importantes a nivel internacional.</a:t>
            </a:r>
            <a:endParaRPr/>
          </a:p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Departamento de Dermatología del Hospital Clínico de </a:t>
            </a:r>
            <a:r>
              <a:rPr b="1" lang="es-ES" sz="2800">
                <a:solidFill>
                  <a:srgbClr val="1B4E68"/>
                </a:solidFill>
                <a:latin typeface="Calibri"/>
                <a:ea typeface="Calibri"/>
                <a:cs typeface="Calibri"/>
                <a:sym typeface="Calibri"/>
              </a:rPr>
              <a:t>Barcelona</a:t>
            </a: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2"/>
          <p:cNvPicPr preferRelativeResize="0"/>
          <p:nvPr/>
        </p:nvPicPr>
        <p:blipFill rotWithShape="1">
          <a:blip r:embed="rId4">
            <a:alphaModFix/>
          </a:blip>
          <a:srcRect b="36416" l="0" r="0" t="23242"/>
          <a:stretch/>
        </p:blipFill>
        <p:spPr>
          <a:xfrm>
            <a:off x="4739918" y="3788228"/>
            <a:ext cx="7086600" cy="267062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 txBox="1"/>
          <p:nvPr/>
        </p:nvSpPr>
        <p:spPr>
          <a:xfrm>
            <a:off x="343207" y="104590"/>
            <a:ext cx="502707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Metadatos</a:t>
            </a:r>
            <a:endParaRPr b="1" sz="9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43" name="Google Shape;243;p32"/>
          <p:cNvPicPr preferRelativeResize="0"/>
          <p:nvPr/>
        </p:nvPicPr>
        <p:blipFill rotWithShape="1">
          <a:blip r:embed="rId4">
            <a:alphaModFix/>
          </a:blip>
          <a:srcRect b="75740" l="54465" r="26487" t="6720"/>
          <a:stretch/>
        </p:blipFill>
        <p:spPr>
          <a:xfrm>
            <a:off x="2392288" y="4079194"/>
            <a:ext cx="2107140" cy="1812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198" y="3486844"/>
            <a:ext cx="2543324" cy="254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 rotWithShape="1">
          <a:blip r:embed="rId4">
            <a:alphaModFix/>
          </a:blip>
          <a:srcRect b="129" l="0" r="0" t="63694"/>
          <a:stretch/>
        </p:blipFill>
        <p:spPr>
          <a:xfrm>
            <a:off x="4914090" y="1383119"/>
            <a:ext cx="7086600" cy="2394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/>
        </p:nvSpPr>
        <p:spPr>
          <a:xfrm>
            <a:off x="1997605" y="503301"/>
            <a:ext cx="524725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Queratosis actínica</a:t>
            </a:r>
            <a:endParaRPr b="1" sz="2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1997606" y="1841561"/>
            <a:ext cx="5247251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Carcinoma de célula escamosa</a:t>
            </a:r>
            <a:endParaRPr b="1" sz="2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52" name="Google Shape;252;p33"/>
          <p:cNvSpPr txBox="1"/>
          <p:nvPr/>
        </p:nvSpPr>
        <p:spPr>
          <a:xfrm>
            <a:off x="1997606" y="3686031"/>
            <a:ext cx="4206243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Carcinoma de célula basal</a:t>
            </a:r>
            <a:endParaRPr b="1" sz="105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53" name="Google Shape;253;p33"/>
          <p:cNvSpPr txBox="1"/>
          <p:nvPr/>
        </p:nvSpPr>
        <p:spPr>
          <a:xfrm>
            <a:off x="5771946" y="1845234"/>
            <a:ext cx="475303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Nevus melanocítico</a:t>
            </a:r>
            <a:endParaRPr b="1" sz="105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54" name="Google Shape;254;p33"/>
          <p:cNvSpPr txBox="1"/>
          <p:nvPr/>
        </p:nvSpPr>
        <p:spPr>
          <a:xfrm>
            <a:off x="7212346" y="490648"/>
            <a:ext cx="312302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Melanoma</a:t>
            </a:r>
            <a:endParaRPr/>
          </a:p>
        </p:txBody>
      </p:sp>
      <p:sp>
        <p:nvSpPr>
          <p:cNvPr id="255" name="Google Shape;255;p33"/>
          <p:cNvSpPr txBox="1"/>
          <p:nvPr/>
        </p:nvSpPr>
        <p:spPr>
          <a:xfrm>
            <a:off x="1997605" y="5312866"/>
            <a:ext cx="474315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Queratosis benigna</a:t>
            </a:r>
            <a:endParaRPr b="1" sz="105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56" name="Google Shape;256;p33"/>
          <p:cNvSpPr txBox="1"/>
          <p:nvPr/>
        </p:nvSpPr>
        <p:spPr>
          <a:xfrm>
            <a:off x="6358257" y="3686031"/>
            <a:ext cx="405674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Dermatofibroma</a:t>
            </a:r>
            <a:endParaRPr b="1" sz="105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6443003" y="5312866"/>
            <a:ext cx="389237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Lesión vascular</a:t>
            </a:r>
            <a:endParaRPr b="1" sz="105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4977" y="39501"/>
            <a:ext cx="1550753" cy="1550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4999" y="4880161"/>
            <a:ext cx="1634852" cy="163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3"/>
          <p:cNvPicPr preferRelativeResize="0"/>
          <p:nvPr/>
        </p:nvPicPr>
        <p:blipFill rotWithShape="1">
          <a:blip r:embed="rId5">
            <a:alphaModFix/>
          </a:blip>
          <a:srcRect b="12029" l="13354" r="10441" t="11766"/>
          <a:stretch/>
        </p:blipFill>
        <p:spPr>
          <a:xfrm>
            <a:off x="337666" y="3357018"/>
            <a:ext cx="1659939" cy="1659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24977" y="1585976"/>
            <a:ext cx="1500928" cy="150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72794" y="3121263"/>
            <a:ext cx="1772966" cy="1772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3"/>
          <p:cNvPicPr preferRelativeResize="0"/>
          <p:nvPr/>
        </p:nvPicPr>
        <p:blipFill rotWithShape="1">
          <a:blip r:embed="rId8">
            <a:alphaModFix/>
          </a:blip>
          <a:srcRect b="11969" l="12420" r="10780" t="13200"/>
          <a:stretch/>
        </p:blipFill>
        <p:spPr>
          <a:xfrm>
            <a:off x="269553" y="1684760"/>
            <a:ext cx="1688120" cy="164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 rotWithShape="1">
          <a:blip r:embed="rId9">
            <a:alphaModFix/>
          </a:blip>
          <a:srcRect b="10857" l="10381" r="11223" t="9493"/>
          <a:stretch/>
        </p:blipFill>
        <p:spPr>
          <a:xfrm>
            <a:off x="304719" y="66184"/>
            <a:ext cx="1617789" cy="1643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/>
          <p:cNvPicPr preferRelativeResize="0"/>
          <p:nvPr/>
        </p:nvPicPr>
        <p:blipFill rotWithShape="1">
          <a:blip r:embed="rId10">
            <a:alphaModFix/>
          </a:blip>
          <a:srcRect b="12461" l="8482" r="10779" t="11723"/>
          <a:stretch/>
        </p:blipFill>
        <p:spPr>
          <a:xfrm>
            <a:off x="284176" y="5015647"/>
            <a:ext cx="1619930" cy="1521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908" y="1052945"/>
            <a:ext cx="11416146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4"/>
          <p:cNvSpPr txBox="1"/>
          <p:nvPr/>
        </p:nvSpPr>
        <p:spPr>
          <a:xfrm>
            <a:off x="1891145" y="329625"/>
            <a:ext cx="86036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Número de imágenes del dataset</a:t>
            </a:r>
            <a:endParaRPr sz="32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E8D4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7207" y="1385047"/>
            <a:ext cx="6022448" cy="526564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 txBox="1"/>
          <p:nvPr/>
        </p:nvSpPr>
        <p:spPr>
          <a:xfrm>
            <a:off x="2625369" y="2245194"/>
            <a:ext cx="6683675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Tratamiento de datos</a:t>
            </a:r>
            <a:endParaRPr b="1" sz="9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78" name="Google Shape;27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451430" y="3103014"/>
            <a:ext cx="1387611" cy="1387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613" y="5118846"/>
            <a:ext cx="1353366" cy="13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68077" y="3596765"/>
            <a:ext cx="1695417" cy="169541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5"/>
          <p:cNvSpPr txBox="1"/>
          <p:nvPr/>
        </p:nvSpPr>
        <p:spPr>
          <a:xfrm>
            <a:off x="3914832" y="3201253"/>
            <a:ext cx="180190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300x300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5"/>
          <p:cNvSpPr txBox="1"/>
          <p:nvPr/>
        </p:nvSpPr>
        <p:spPr>
          <a:xfrm>
            <a:off x="1562571" y="5431990"/>
            <a:ext cx="180190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Aumentar datos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5"/>
          <p:cNvSpPr txBox="1"/>
          <p:nvPr/>
        </p:nvSpPr>
        <p:spPr>
          <a:xfrm>
            <a:off x="1449039" y="3596765"/>
            <a:ext cx="180190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Reducir datos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3842883" y="5310284"/>
            <a:ext cx="19458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Ajustar el tamaño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3756" y="5060021"/>
            <a:ext cx="1162046" cy="11620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36"/>
          <p:cNvGrpSpPr/>
          <p:nvPr/>
        </p:nvGrpSpPr>
        <p:grpSpPr>
          <a:xfrm>
            <a:off x="5119835" y="5060021"/>
            <a:ext cx="5941027" cy="1162046"/>
            <a:chOff x="5442980" y="4345342"/>
            <a:chExt cx="5941027" cy="1162046"/>
          </a:xfrm>
        </p:grpSpPr>
        <p:pic>
          <p:nvPicPr>
            <p:cNvPr id="291" name="Google Shape;291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42980" y="4345342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18053" y="4345342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40260" y="4345342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64440" y="4345342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5333" y="4345342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37540" y="4345342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148861" y="4345342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99754" y="4345342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221961" y="4345342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0" name="Google Shape;300;p36"/>
          <p:cNvGrpSpPr/>
          <p:nvPr/>
        </p:nvGrpSpPr>
        <p:grpSpPr>
          <a:xfrm>
            <a:off x="6783430" y="4338806"/>
            <a:ext cx="4935119" cy="1171843"/>
            <a:chOff x="1688488" y="4787676"/>
            <a:chExt cx="4935119" cy="1171843"/>
          </a:xfrm>
        </p:grpSpPr>
        <p:pic>
          <p:nvPicPr>
            <p:cNvPr id="301" name="Google Shape;301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88488" y="4787678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28054" y="4787678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51844" y="4787677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91410" y="4787676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30976" y="4787676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69269" y="4787676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11816" y="4787676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51766" y="4787676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9" name="Google Shape;309;p36"/>
          <p:cNvGrpSpPr/>
          <p:nvPr/>
        </p:nvGrpSpPr>
        <p:grpSpPr>
          <a:xfrm>
            <a:off x="4614430" y="3608183"/>
            <a:ext cx="4943359" cy="1180981"/>
            <a:chOff x="5589121" y="3934858"/>
            <a:chExt cx="4943359" cy="1180981"/>
          </a:xfrm>
        </p:grpSpPr>
        <p:pic>
          <p:nvPicPr>
            <p:cNvPr id="310" name="Google Shape;310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352054" y="3935413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802566" y="3935413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288698" y="3935413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747795" y="3935413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206546" y="3934858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682795" y="3934858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38609" y="3934858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89121" y="3934858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8" name="Google Shape;318;p36"/>
          <p:cNvGrpSpPr/>
          <p:nvPr/>
        </p:nvGrpSpPr>
        <p:grpSpPr>
          <a:xfrm>
            <a:off x="5244899" y="2895505"/>
            <a:ext cx="5906515" cy="1174866"/>
            <a:chOff x="5248318" y="3215140"/>
            <a:chExt cx="5906515" cy="1174866"/>
          </a:xfrm>
        </p:grpSpPr>
        <p:pic>
          <p:nvPicPr>
            <p:cNvPr id="319" name="Google Shape;319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982992" y="3218165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420160" y="3217560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896409" y="3216955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389367" y="3216955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856703" y="3216350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341537" y="3215745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814930" y="3215745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301831" y="3215140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89221" y="3215140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48318" y="3215140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" name="Google Shape;329;p36"/>
          <p:cNvGrpSpPr/>
          <p:nvPr/>
        </p:nvGrpSpPr>
        <p:grpSpPr>
          <a:xfrm>
            <a:off x="6342552" y="2156903"/>
            <a:ext cx="3341986" cy="1196020"/>
            <a:chOff x="3533795" y="819600"/>
            <a:chExt cx="3341986" cy="1196020"/>
          </a:xfrm>
        </p:grpSpPr>
        <p:pic>
          <p:nvPicPr>
            <p:cNvPr id="330" name="Google Shape;330;p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533795" y="825894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124008" y="819600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645299" y="825894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88388" y="826197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695355" y="835194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5" name="Google Shape;335;p36"/>
          <p:cNvSpPr txBox="1"/>
          <p:nvPr/>
        </p:nvSpPr>
        <p:spPr>
          <a:xfrm>
            <a:off x="5587515" y="5416912"/>
            <a:ext cx="418508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Filtro (16, (3,3))</a:t>
            </a:r>
            <a:endParaRPr b="1" sz="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6" name="Google Shape;336;p36"/>
          <p:cNvSpPr txBox="1"/>
          <p:nvPr/>
        </p:nvSpPr>
        <p:spPr>
          <a:xfrm>
            <a:off x="6932765" y="4727309"/>
            <a:ext cx="393744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Filtro (32, (3,3))</a:t>
            </a:r>
            <a:endParaRPr b="1" sz="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7" name="Google Shape;337;p36"/>
          <p:cNvSpPr txBox="1"/>
          <p:nvPr/>
        </p:nvSpPr>
        <p:spPr>
          <a:xfrm>
            <a:off x="425356" y="4021687"/>
            <a:ext cx="3034496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Capa conv2D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+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MaxPooling2D</a:t>
            </a:r>
            <a:endParaRPr b="1" sz="1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8" name="Google Shape;338;p36"/>
          <p:cNvSpPr txBox="1"/>
          <p:nvPr/>
        </p:nvSpPr>
        <p:spPr>
          <a:xfrm>
            <a:off x="6472004" y="2540030"/>
            <a:ext cx="29447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128 neuronas</a:t>
            </a:r>
            <a:endParaRPr b="1" sz="4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339" name="Google Shape;339;p36"/>
          <p:cNvCxnSpPr/>
          <p:nvPr/>
        </p:nvCxnSpPr>
        <p:spPr>
          <a:xfrm flipH="1">
            <a:off x="3957404" y="3488591"/>
            <a:ext cx="1994" cy="3068101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0" name="Google Shape;340;p36"/>
          <p:cNvSpPr txBox="1"/>
          <p:nvPr/>
        </p:nvSpPr>
        <p:spPr>
          <a:xfrm>
            <a:off x="5167021" y="3980977"/>
            <a:ext cx="393744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Filtro (64, (3,3))</a:t>
            </a:r>
            <a:endParaRPr b="1" sz="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41" name="Google Shape;341;p36"/>
          <p:cNvSpPr txBox="1"/>
          <p:nvPr/>
        </p:nvSpPr>
        <p:spPr>
          <a:xfrm>
            <a:off x="6172512" y="3290406"/>
            <a:ext cx="393744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Filtro (128, (3,3))</a:t>
            </a:r>
            <a:endParaRPr b="1" sz="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342" name="Google Shape;342;p36"/>
          <p:cNvCxnSpPr/>
          <p:nvPr/>
        </p:nvCxnSpPr>
        <p:spPr>
          <a:xfrm>
            <a:off x="3957404" y="1061755"/>
            <a:ext cx="0" cy="2153385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3" name="Google Shape;343;p36"/>
          <p:cNvSpPr txBox="1"/>
          <p:nvPr/>
        </p:nvSpPr>
        <p:spPr>
          <a:xfrm>
            <a:off x="555440" y="1869858"/>
            <a:ext cx="303449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Capa densa</a:t>
            </a:r>
            <a:endParaRPr/>
          </a:p>
        </p:txBody>
      </p:sp>
      <p:pic>
        <p:nvPicPr>
          <p:cNvPr id="344" name="Google Shape;344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53530" y="1449369"/>
            <a:ext cx="1171841" cy="1171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9450" y="1449460"/>
            <a:ext cx="1171841" cy="1171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9762" y="742120"/>
            <a:ext cx="1162046" cy="116204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6"/>
          <p:cNvSpPr txBox="1"/>
          <p:nvPr/>
        </p:nvSpPr>
        <p:spPr>
          <a:xfrm>
            <a:off x="8715477" y="1811399"/>
            <a:ext cx="70769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64</a:t>
            </a:r>
            <a:endParaRPr b="1" sz="4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48" name="Google Shape;348;p36"/>
          <p:cNvSpPr txBox="1"/>
          <p:nvPr/>
        </p:nvSpPr>
        <p:spPr>
          <a:xfrm>
            <a:off x="8430825" y="1116893"/>
            <a:ext cx="149349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8</a:t>
            </a:r>
            <a:endParaRPr b="1" sz="4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49" name="Google Shape;349;p36"/>
          <p:cNvSpPr txBox="1"/>
          <p:nvPr/>
        </p:nvSpPr>
        <p:spPr>
          <a:xfrm>
            <a:off x="7114838" y="6112766"/>
            <a:ext cx="19638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Input</a:t>
            </a:r>
            <a:endParaRPr b="1" sz="4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50" name="Google Shape;350;p36"/>
          <p:cNvSpPr txBox="1"/>
          <p:nvPr/>
        </p:nvSpPr>
        <p:spPr>
          <a:xfrm>
            <a:off x="7165574" y="164952"/>
            <a:ext cx="19638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Output</a:t>
            </a:r>
            <a:endParaRPr b="1" sz="4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351" name="Google Shape;351;p36"/>
          <p:cNvCxnSpPr/>
          <p:nvPr/>
        </p:nvCxnSpPr>
        <p:spPr>
          <a:xfrm rot="10800000">
            <a:off x="8825716" y="6222067"/>
            <a:ext cx="0" cy="334625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2" name="Google Shape;352;p36"/>
          <p:cNvCxnSpPr/>
          <p:nvPr/>
        </p:nvCxnSpPr>
        <p:spPr>
          <a:xfrm rot="10800000">
            <a:off x="7194004" y="6222067"/>
            <a:ext cx="0" cy="334625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3" name="Google Shape;353;p36"/>
          <p:cNvCxnSpPr/>
          <p:nvPr/>
        </p:nvCxnSpPr>
        <p:spPr>
          <a:xfrm rot="10800000">
            <a:off x="9464211" y="407495"/>
            <a:ext cx="0" cy="334625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4" name="Google Shape;354;p36"/>
          <p:cNvCxnSpPr/>
          <p:nvPr/>
        </p:nvCxnSpPr>
        <p:spPr>
          <a:xfrm rot="10800000">
            <a:off x="8954234" y="407495"/>
            <a:ext cx="0" cy="334625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5" name="Google Shape;355;p36"/>
          <p:cNvSpPr txBox="1"/>
          <p:nvPr/>
        </p:nvSpPr>
        <p:spPr>
          <a:xfrm>
            <a:off x="51387" y="58152"/>
            <a:ext cx="631035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B0F0"/>
                </a:solidFill>
                <a:latin typeface="Teko"/>
                <a:ea typeface="Teko"/>
                <a:cs typeface="Teko"/>
                <a:sym typeface="Teko"/>
              </a:rPr>
              <a:t>Primer planteamiento</a:t>
            </a:r>
            <a:endParaRPr/>
          </a:p>
        </p:txBody>
      </p:sp>
      <p:sp>
        <p:nvSpPr>
          <p:cNvPr id="356" name="Google Shape;356;p36"/>
          <p:cNvSpPr txBox="1"/>
          <p:nvPr/>
        </p:nvSpPr>
        <p:spPr>
          <a:xfrm>
            <a:off x="10228119" y="139701"/>
            <a:ext cx="19638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12,2%</a:t>
            </a:r>
            <a:endParaRPr b="1" sz="4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3756" y="5060021"/>
            <a:ext cx="1162046" cy="11620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37"/>
          <p:cNvGrpSpPr/>
          <p:nvPr/>
        </p:nvGrpSpPr>
        <p:grpSpPr>
          <a:xfrm>
            <a:off x="5119835" y="5060021"/>
            <a:ext cx="5941027" cy="1162046"/>
            <a:chOff x="5442980" y="4345342"/>
            <a:chExt cx="5941027" cy="1162046"/>
          </a:xfrm>
        </p:grpSpPr>
        <p:pic>
          <p:nvPicPr>
            <p:cNvPr id="363" name="Google Shape;363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42980" y="4345342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18053" y="4345342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40260" y="4345342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64440" y="4345342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5333" y="4345342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37540" y="4345342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148861" y="4345342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99754" y="4345342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221961" y="4345342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2" name="Google Shape;372;p37"/>
          <p:cNvGrpSpPr/>
          <p:nvPr/>
        </p:nvGrpSpPr>
        <p:grpSpPr>
          <a:xfrm>
            <a:off x="6783430" y="4338806"/>
            <a:ext cx="4935119" cy="1171843"/>
            <a:chOff x="1688488" y="4787676"/>
            <a:chExt cx="4935119" cy="1171843"/>
          </a:xfrm>
        </p:grpSpPr>
        <p:pic>
          <p:nvPicPr>
            <p:cNvPr id="373" name="Google Shape;373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88488" y="4787678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28054" y="4787678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51844" y="4787677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91410" y="4787676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30976" y="4787676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69269" y="4787676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11816" y="4787676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51766" y="4787676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1" name="Google Shape;381;p37"/>
          <p:cNvGrpSpPr/>
          <p:nvPr/>
        </p:nvGrpSpPr>
        <p:grpSpPr>
          <a:xfrm>
            <a:off x="4614430" y="3608183"/>
            <a:ext cx="4943359" cy="1180981"/>
            <a:chOff x="5589121" y="3934858"/>
            <a:chExt cx="4943359" cy="1180981"/>
          </a:xfrm>
        </p:grpSpPr>
        <p:pic>
          <p:nvPicPr>
            <p:cNvPr id="382" name="Google Shape;382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352054" y="3935413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802566" y="3935413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288698" y="3935413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747795" y="3935413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206546" y="3934858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682795" y="3934858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38609" y="3934858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89121" y="3934858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0" name="Google Shape;390;p37"/>
          <p:cNvGrpSpPr/>
          <p:nvPr/>
        </p:nvGrpSpPr>
        <p:grpSpPr>
          <a:xfrm>
            <a:off x="5244899" y="2895505"/>
            <a:ext cx="5906515" cy="1174866"/>
            <a:chOff x="5248318" y="3215140"/>
            <a:chExt cx="5906515" cy="1174866"/>
          </a:xfrm>
        </p:grpSpPr>
        <p:pic>
          <p:nvPicPr>
            <p:cNvPr id="391" name="Google Shape;391;p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982992" y="3218165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420160" y="3217560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896409" y="3216955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389367" y="3216955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856703" y="3216350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341537" y="3215745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814930" y="3215745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301831" y="3215140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89221" y="3215140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48318" y="3215140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1" name="Google Shape;401;p37"/>
          <p:cNvSpPr txBox="1"/>
          <p:nvPr/>
        </p:nvSpPr>
        <p:spPr>
          <a:xfrm>
            <a:off x="5587515" y="5416912"/>
            <a:ext cx="418508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VGG_16</a:t>
            </a:r>
            <a:endParaRPr b="1" sz="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02" name="Google Shape;402;p37"/>
          <p:cNvSpPr txBox="1"/>
          <p:nvPr/>
        </p:nvSpPr>
        <p:spPr>
          <a:xfrm>
            <a:off x="6932765" y="4727309"/>
            <a:ext cx="393744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256 neuronas</a:t>
            </a:r>
            <a:endParaRPr b="1" sz="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03" name="Google Shape;403;p37"/>
          <p:cNvSpPr txBox="1"/>
          <p:nvPr/>
        </p:nvSpPr>
        <p:spPr>
          <a:xfrm>
            <a:off x="6472004" y="2540030"/>
            <a:ext cx="29447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128 neuronas</a:t>
            </a:r>
            <a:endParaRPr b="1" sz="4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04" name="Google Shape;404;p37"/>
          <p:cNvSpPr txBox="1"/>
          <p:nvPr/>
        </p:nvSpPr>
        <p:spPr>
          <a:xfrm>
            <a:off x="5167021" y="3980977"/>
            <a:ext cx="393744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128 neuronas</a:t>
            </a:r>
            <a:endParaRPr b="1" sz="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05" name="Google Shape;405;p37"/>
          <p:cNvSpPr txBox="1"/>
          <p:nvPr/>
        </p:nvSpPr>
        <p:spPr>
          <a:xfrm>
            <a:off x="6172512" y="3290406"/>
            <a:ext cx="393744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64 neuronas</a:t>
            </a:r>
            <a:endParaRPr b="1" sz="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406" name="Google Shape;406;p37"/>
          <p:cNvCxnSpPr/>
          <p:nvPr/>
        </p:nvCxnSpPr>
        <p:spPr>
          <a:xfrm>
            <a:off x="3971918" y="3158699"/>
            <a:ext cx="0" cy="2153385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7" name="Google Shape;407;p37"/>
          <p:cNvSpPr txBox="1"/>
          <p:nvPr/>
        </p:nvSpPr>
        <p:spPr>
          <a:xfrm>
            <a:off x="584875" y="3844453"/>
            <a:ext cx="303449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Capa densa</a:t>
            </a:r>
            <a:endParaRPr/>
          </a:p>
        </p:txBody>
      </p:sp>
      <p:sp>
        <p:nvSpPr>
          <p:cNvPr id="408" name="Google Shape;408;p37"/>
          <p:cNvSpPr txBox="1"/>
          <p:nvPr/>
        </p:nvSpPr>
        <p:spPr>
          <a:xfrm>
            <a:off x="7114838" y="6112766"/>
            <a:ext cx="19638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Input</a:t>
            </a:r>
            <a:endParaRPr b="1" sz="4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09" name="Google Shape;409;p37"/>
          <p:cNvSpPr txBox="1"/>
          <p:nvPr/>
        </p:nvSpPr>
        <p:spPr>
          <a:xfrm>
            <a:off x="7194004" y="1628908"/>
            <a:ext cx="19638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Output</a:t>
            </a:r>
            <a:endParaRPr b="1" sz="4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410" name="Google Shape;410;p37"/>
          <p:cNvCxnSpPr/>
          <p:nvPr/>
        </p:nvCxnSpPr>
        <p:spPr>
          <a:xfrm rot="10800000">
            <a:off x="8825716" y="6222067"/>
            <a:ext cx="0" cy="334625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11" name="Google Shape;411;p37"/>
          <p:cNvCxnSpPr/>
          <p:nvPr/>
        </p:nvCxnSpPr>
        <p:spPr>
          <a:xfrm rot="10800000">
            <a:off x="7194004" y="6222067"/>
            <a:ext cx="0" cy="334625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12" name="Google Shape;412;p37"/>
          <p:cNvCxnSpPr/>
          <p:nvPr/>
        </p:nvCxnSpPr>
        <p:spPr>
          <a:xfrm rot="10800000">
            <a:off x="9057780" y="1840306"/>
            <a:ext cx="0" cy="334625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13" name="Google Shape;413;p37"/>
          <p:cNvCxnSpPr/>
          <p:nvPr/>
        </p:nvCxnSpPr>
        <p:spPr>
          <a:xfrm rot="10800000">
            <a:off x="7387147" y="1770387"/>
            <a:ext cx="0" cy="334625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14" name="Google Shape;414;p37"/>
          <p:cNvSpPr txBox="1"/>
          <p:nvPr/>
        </p:nvSpPr>
        <p:spPr>
          <a:xfrm>
            <a:off x="-28470" y="230947"/>
            <a:ext cx="631035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Transfer Learning</a:t>
            </a:r>
            <a:endParaRPr b="1" sz="48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grpSp>
        <p:nvGrpSpPr>
          <p:cNvPr id="415" name="Google Shape;415;p37"/>
          <p:cNvGrpSpPr/>
          <p:nvPr/>
        </p:nvGrpSpPr>
        <p:grpSpPr>
          <a:xfrm>
            <a:off x="6542640" y="2174931"/>
            <a:ext cx="3341986" cy="1196020"/>
            <a:chOff x="3533795" y="819600"/>
            <a:chExt cx="3341986" cy="1196020"/>
          </a:xfrm>
        </p:grpSpPr>
        <p:pic>
          <p:nvPicPr>
            <p:cNvPr id="416" name="Google Shape;416;p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533795" y="825894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124008" y="819600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645299" y="825894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88388" y="826197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695355" y="835194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1" name="Google Shape;421;p37"/>
          <p:cNvSpPr txBox="1"/>
          <p:nvPr/>
        </p:nvSpPr>
        <p:spPr>
          <a:xfrm>
            <a:off x="6262995" y="2559496"/>
            <a:ext cx="393744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8 neuronas</a:t>
            </a:r>
            <a:endParaRPr b="1" sz="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22" name="Google Shape;422;p37"/>
          <p:cNvSpPr txBox="1"/>
          <p:nvPr/>
        </p:nvSpPr>
        <p:spPr>
          <a:xfrm>
            <a:off x="9078719" y="139701"/>
            <a:ext cx="31132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41,56% - 55%</a:t>
            </a:r>
            <a:endParaRPr b="1" sz="4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23" name="Google Shape;423;p37"/>
          <p:cNvSpPr txBox="1"/>
          <p:nvPr/>
        </p:nvSpPr>
        <p:spPr>
          <a:xfrm>
            <a:off x="1248894" y="1466888"/>
            <a:ext cx="3755622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89C3E0"/>
                </a:solidFill>
                <a:latin typeface="Teko"/>
                <a:ea typeface="Teko"/>
                <a:cs typeface="Teko"/>
                <a:sym typeface="Teko"/>
              </a:rPr>
              <a:t>Bloqueando los pesos de vgg16 entrenados para el imagenet</a:t>
            </a:r>
            <a:endParaRPr b="1" sz="2800">
              <a:solidFill>
                <a:srgbClr val="89C3E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424" name="Google Shape;424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9328" y="40411"/>
            <a:ext cx="11290032" cy="6629892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7"/>
          <p:cNvSpPr txBox="1"/>
          <p:nvPr/>
        </p:nvSpPr>
        <p:spPr>
          <a:xfrm>
            <a:off x="7132853" y="230688"/>
            <a:ext cx="631035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Modelo VGG_16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de imagenet" id="430" name="Google Shape;430;p38"/>
          <p:cNvPicPr preferRelativeResize="0"/>
          <p:nvPr/>
        </p:nvPicPr>
        <p:blipFill rotWithShape="1">
          <a:blip r:embed="rId3">
            <a:alphaModFix/>
          </a:blip>
          <a:srcRect b="12794" l="0" r="24905" t="22880"/>
          <a:stretch/>
        </p:blipFill>
        <p:spPr>
          <a:xfrm>
            <a:off x="387804" y="1727200"/>
            <a:ext cx="5693681" cy="476068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8"/>
          <p:cNvSpPr txBox="1"/>
          <p:nvPr/>
        </p:nvSpPr>
        <p:spPr>
          <a:xfrm>
            <a:off x="1757345" y="157540"/>
            <a:ext cx="829993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Imagenet vs ISIC</a:t>
            </a:r>
            <a:endParaRPr b="1" sz="96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432" name="Google Shape;432;p38"/>
          <p:cNvPicPr preferRelativeResize="0"/>
          <p:nvPr/>
        </p:nvPicPr>
        <p:blipFill rotWithShape="1">
          <a:blip r:embed="rId4">
            <a:alphaModFix/>
          </a:blip>
          <a:srcRect b="25441" l="66667" r="264" t="934"/>
          <a:stretch/>
        </p:blipFill>
        <p:spPr>
          <a:xfrm>
            <a:off x="7068457" y="1727200"/>
            <a:ext cx="4252686" cy="4651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3756" y="5060021"/>
            <a:ext cx="1162046" cy="11620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8" name="Google Shape;438;p39"/>
          <p:cNvGrpSpPr/>
          <p:nvPr/>
        </p:nvGrpSpPr>
        <p:grpSpPr>
          <a:xfrm>
            <a:off x="5119835" y="5060021"/>
            <a:ext cx="5941027" cy="1162046"/>
            <a:chOff x="5442980" y="4345342"/>
            <a:chExt cx="5941027" cy="1162046"/>
          </a:xfrm>
        </p:grpSpPr>
        <p:pic>
          <p:nvPicPr>
            <p:cNvPr id="439" name="Google Shape;439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42980" y="4345342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18053" y="4345342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40260" y="4345342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64440" y="4345342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5333" y="4345342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37540" y="4345342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148861" y="4345342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699754" y="4345342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221961" y="4345342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8" name="Google Shape;448;p39"/>
          <p:cNvGrpSpPr/>
          <p:nvPr/>
        </p:nvGrpSpPr>
        <p:grpSpPr>
          <a:xfrm>
            <a:off x="6783430" y="4338806"/>
            <a:ext cx="4935119" cy="1171843"/>
            <a:chOff x="1688488" y="4787676"/>
            <a:chExt cx="4935119" cy="1171843"/>
          </a:xfrm>
        </p:grpSpPr>
        <p:pic>
          <p:nvPicPr>
            <p:cNvPr id="449" name="Google Shape;449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88488" y="4787678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28054" y="4787678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51844" y="4787677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91410" y="4787676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30976" y="4787676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69269" y="4787676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11816" y="4787676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51766" y="4787676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7" name="Google Shape;457;p39"/>
          <p:cNvGrpSpPr/>
          <p:nvPr/>
        </p:nvGrpSpPr>
        <p:grpSpPr>
          <a:xfrm>
            <a:off x="4614430" y="3608183"/>
            <a:ext cx="4943359" cy="1180981"/>
            <a:chOff x="5589121" y="3934858"/>
            <a:chExt cx="4943359" cy="1180981"/>
          </a:xfrm>
        </p:grpSpPr>
        <p:pic>
          <p:nvPicPr>
            <p:cNvPr id="458" name="Google Shape;458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352054" y="3935413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802566" y="3935413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288698" y="3935413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747795" y="3935413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206546" y="3934858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682795" y="3934858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38609" y="3934858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89121" y="3934858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6" name="Google Shape;466;p39"/>
          <p:cNvGrpSpPr/>
          <p:nvPr/>
        </p:nvGrpSpPr>
        <p:grpSpPr>
          <a:xfrm>
            <a:off x="5244899" y="2895505"/>
            <a:ext cx="5906515" cy="1174866"/>
            <a:chOff x="5248318" y="3215140"/>
            <a:chExt cx="5906515" cy="1174866"/>
          </a:xfrm>
        </p:grpSpPr>
        <p:pic>
          <p:nvPicPr>
            <p:cNvPr id="467" name="Google Shape;467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982992" y="3218165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420160" y="3217560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896409" y="3216955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389367" y="3216955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856703" y="3216350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341537" y="3215745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814930" y="3215745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301831" y="3215140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89221" y="3215140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48318" y="3215140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7" name="Google Shape;477;p39"/>
          <p:cNvSpPr txBox="1"/>
          <p:nvPr/>
        </p:nvSpPr>
        <p:spPr>
          <a:xfrm>
            <a:off x="5587515" y="5416912"/>
            <a:ext cx="418508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VGG_16</a:t>
            </a:r>
            <a:endParaRPr b="1" sz="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78" name="Google Shape;478;p39"/>
          <p:cNvSpPr txBox="1"/>
          <p:nvPr/>
        </p:nvSpPr>
        <p:spPr>
          <a:xfrm>
            <a:off x="6932765" y="4727309"/>
            <a:ext cx="393744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256 neuronas</a:t>
            </a:r>
            <a:endParaRPr b="1" sz="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79" name="Google Shape;479;p39"/>
          <p:cNvSpPr txBox="1"/>
          <p:nvPr/>
        </p:nvSpPr>
        <p:spPr>
          <a:xfrm>
            <a:off x="6472004" y="2540030"/>
            <a:ext cx="29447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128 neuronas</a:t>
            </a:r>
            <a:endParaRPr b="1" sz="40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80" name="Google Shape;480;p39"/>
          <p:cNvSpPr txBox="1"/>
          <p:nvPr/>
        </p:nvSpPr>
        <p:spPr>
          <a:xfrm>
            <a:off x="5167021" y="3980977"/>
            <a:ext cx="393744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128 neuronas</a:t>
            </a:r>
            <a:endParaRPr b="1" sz="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81" name="Google Shape;481;p39"/>
          <p:cNvSpPr txBox="1"/>
          <p:nvPr/>
        </p:nvSpPr>
        <p:spPr>
          <a:xfrm>
            <a:off x="6172512" y="3290406"/>
            <a:ext cx="393744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64 neuronas</a:t>
            </a:r>
            <a:endParaRPr b="1" sz="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482" name="Google Shape;482;p39"/>
          <p:cNvCxnSpPr/>
          <p:nvPr/>
        </p:nvCxnSpPr>
        <p:spPr>
          <a:xfrm>
            <a:off x="3971918" y="3158699"/>
            <a:ext cx="0" cy="2153385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3" name="Google Shape;483;p39"/>
          <p:cNvSpPr txBox="1"/>
          <p:nvPr/>
        </p:nvSpPr>
        <p:spPr>
          <a:xfrm>
            <a:off x="584875" y="3844453"/>
            <a:ext cx="303449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Capa densa</a:t>
            </a:r>
            <a:endParaRPr/>
          </a:p>
        </p:txBody>
      </p:sp>
      <p:sp>
        <p:nvSpPr>
          <p:cNvPr id="484" name="Google Shape;484;p39"/>
          <p:cNvSpPr txBox="1"/>
          <p:nvPr/>
        </p:nvSpPr>
        <p:spPr>
          <a:xfrm>
            <a:off x="7114838" y="6112766"/>
            <a:ext cx="19638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Input</a:t>
            </a:r>
            <a:endParaRPr b="1" sz="4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85" name="Google Shape;485;p39"/>
          <p:cNvSpPr txBox="1"/>
          <p:nvPr/>
        </p:nvSpPr>
        <p:spPr>
          <a:xfrm>
            <a:off x="7194004" y="1628908"/>
            <a:ext cx="19638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Output</a:t>
            </a:r>
            <a:endParaRPr b="1" sz="4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486" name="Google Shape;486;p39"/>
          <p:cNvCxnSpPr/>
          <p:nvPr/>
        </p:nvCxnSpPr>
        <p:spPr>
          <a:xfrm rot="10800000">
            <a:off x="8825716" y="6222067"/>
            <a:ext cx="0" cy="334625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7" name="Google Shape;487;p39"/>
          <p:cNvCxnSpPr/>
          <p:nvPr/>
        </p:nvCxnSpPr>
        <p:spPr>
          <a:xfrm rot="10800000">
            <a:off x="7194004" y="6222067"/>
            <a:ext cx="0" cy="334625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8" name="Google Shape;488;p39"/>
          <p:cNvCxnSpPr/>
          <p:nvPr/>
        </p:nvCxnSpPr>
        <p:spPr>
          <a:xfrm rot="10800000">
            <a:off x="9057780" y="1840306"/>
            <a:ext cx="0" cy="334625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9" name="Google Shape;489;p39"/>
          <p:cNvCxnSpPr/>
          <p:nvPr/>
        </p:nvCxnSpPr>
        <p:spPr>
          <a:xfrm rot="10800000">
            <a:off x="7387147" y="1770387"/>
            <a:ext cx="0" cy="334625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490" name="Google Shape;490;p39"/>
          <p:cNvGrpSpPr/>
          <p:nvPr/>
        </p:nvGrpSpPr>
        <p:grpSpPr>
          <a:xfrm>
            <a:off x="6542640" y="2174931"/>
            <a:ext cx="3341986" cy="1196020"/>
            <a:chOff x="3533795" y="819600"/>
            <a:chExt cx="3341986" cy="1196020"/>
          </a:xfrm>
        </p:grpSpPr>
        <p:pic>
          <p:nvPicPr>
            <p:cNvPr id="491" name="Google Shape;491;p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533795" y="825894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124008" y="819600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645299" y="825894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88388" y="826197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695355" y="835194"/>
              <a:ext cx="1180426" cy="11804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6" name="Google Shape;496;p39"/>
          <p:cNvSpPr txBox="1"/>
          <p:nvPr/>
        </p:nvSpPr>
        <p:spPr>
          <a:xfrm>
            <a:off x="6262995" y="2559496"/>
            <a:ext cx="393744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8 neuronas</a:t>
            </a:r>
            <a:endParaRPr b="1" sz="8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7" name="Google Shape;497;p39"/>
          <p:cNvSpPr txBox="1"/>
          <p:nvPr/>
        </p:nvSpPr>
        <p:spPr>
          <a:xfrm>
            <a:off x="1248894" y="1466888"/>
            <a:ext cx="3755622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FFFF00"/>
                </a:solidFill>
                <a:latin typeface="Teko"/>
                <a:ea typeface="Teko"/>
                <a:cs typeface="Teko"/>
                <a:sym typeface="Teko"/>
              </a:rPr>
              <a:t>No bloqueando </a:t>
            </a:r>
            <a:r>
              <a:rPr b="1" lang="es-ES" sz="2800">
                <a:solidFill>
                  <a:srgbClr val="89C3E0"/>
                </a:solidFill>
                <a:latin typeface="Teko"/>
                <a:ea typeface="Teko"/>
                <a:cs typeface="Teko"/>
                <a:sym typeface="Teko"/>
              </a:rPr>
              <a:t>los pesos de vgg16 entrenados para el imagenet</a:t>
            </a:r>
            <a:endParaRPr b="1" sz="2800">
              <a:solidFill>
                <a:srgbClr val="89C3E0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8" name="Google Shape;498;p39"/>
          <p:cNvSpPr txBox="1"/>
          <p:nvPr/>
        </p:nvSpPr>
        <p:spPr>
          <a:xfrm>
            <a:off x="-520822" y="279552"/>
            <a:ext cx="513525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Fine tuning</a:t>
            </a:r>
            <a:endParaRPr b="1" sz="48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9" name="Google Shape;499;p39"/>
          <p:cNvSpPr txBox="1"/>
          <p:nvPr/>
        </p:nvSpPr>
        <p:spPr>
          <a:xfrm>
            <a:off x="10228119" y="139701"/>
            <a:ext cx="19638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36,3%</a:t>
            </a:r>
            <a:endParaRPr b="1" sz="4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114" y="284238"/>
            <a:ext cx="10996386" cy="631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1"/>
          <p:cNvPicPr preferRelativeResize="0"/>
          <p:nvPr/>
        </p:nvPicPr>
        <p:blipFill rotWithShape="1">
          <a:blip r:embed="rId4">
            <a:alphaModFix/>
          </a:blip>
          <a:srcRect b="26462" l="0" r="0" t="0"/>
          <a:stretch/>
        </p:blipFill>
        <p:spPr>
          <a:xfrm>
            <a:off x="2336695" y="0"/>
            <a:ext cx="9837987" cy="49737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0" name="Google Shape;510;p41"/>
          <p:cNvGrpSpPr/>
          <p:nvPr/>
        </p:nvGrpSpPr>
        <p:grpSpPr>
          <a:xfrm>
            <a:off x="-739015" y="-13855"/>
            <a:ext cx="3076968" cy="6777471"/>
            <a:chOff x="-739015" y="-13855"/>
            <a:chExt cx="3076968" cy="6777471"/>
          </a:xfrm>
        </p:grpSpPr>
        <p:pic>
          <p:nvPicPr>
            <p:cNvPr id="511" name="Google Shape;511;p41"/>
            <p:cNvPicPr preferRelativeResize="0"/>
            <p:nvPr/>
          </p:nvPicPr>
          <p:blipFill rotWithShape="1">
            <a:blip r:embed="rId5">
              <a:alphaModFix/>
            </a:blip>
            <a:srcRect b="0" l="2165" r="73725" t="10845"/>
            <a:stretch/>
          </p:blipFill>
          <p:spPr>
            <a:xfrm>
              <a:off x="162790" y="800482"/>
              <a:ext cx="2175163" cy="59631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" name="Google Shape;512;p41"/>
            <p:cNvSpPr/>
            <p:nvPr/>
          </p:nvSpPr>
          <p:spPr>
            <a:xfrm>
              <a:off x="148936" y="429490"/>
              <a:ext cx="2187759" cy="37099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13" name="Google Shape;513;p41"/>
            <p:cNvPicPr preferRelativeResize="0"/>
            <p:nvPr/>
          </p:nvPicPr>
          <p:blipFill rotWithShape="1">
            <a:blip r:embed="rId4">
              <a:alphaModFix/>
            </a:blip>
            <a:srcRect b="91396" l="68736" r="0" t="-204"/>
            <a:stretch/>
          </p:blipFill>
          <p:spPr>
            <a:xfrm>
              <a:off x="-739015" y="-13855"/>
              <a:ext cx="3075710" cy="5957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4" name="Google Shape;514;p41"/>
          <p:cNvPicPr preferRelativeResize="0"/>
          <p:nvPr/>
        </p:nvPicPr>
        <p:blipFill rotWithShape="1">
          <a:blip r:embed="rId5">
            <a:alphaModFix/>
          </a:blip>
          <a:srcRect b="37121" l="26082" r="4095" t="11625"/>
          <a:stretch/>
        </p:blipFill>
        <p:spPr>
          <a:xfrm>
            <a:off x="2351807" y="4906982"/>
            <a:ext cx="3411684" cy="185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1"/>
          <p:cNvPicPr preferRelativeResize="0"/>
          <p:nvPr/>
        </p:nvPicPr>
        <p:blipFill rotWithShape="1">
          <a:blip r:embed="rId5">
            <a:alphaModFix/>
          </a:blip>
          <a:srcRect b="-14127" l="26082" r="4095" t="62873"/>
          <a:stretch/>
        </p:blipFill>
        <p:spPr>
          <a:xfrm>
            <a:off x="5887805" y="4940382"/>
            <a:ext cx="3411684" cy="185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35404" y="4224338"/>
            <a:ext cx="2539278" cy="2539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5593" y="776752"/>
            <a:ext cx="5714197" cy="571419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455119" y="1963312"/>
            <a:ext cx="6272012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¿Esto es un lunar?</a:t>
            </a:r>
            <a:endParaRPr b="1" sz="96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219" y="1006024"/>
            <a:ext cx="4876190" cy="487619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2"/>
          <p:cNvSpPr txBox="1"/>
          <p:nvPr/>
        </p:nvSpPr>
        <p:spPr>
          <a:xfrm>
            <a:off x="3761433" y="397131"/>
            <a:ext cx="8299938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Examen histopatológico</a:t>
            </a:r>
            <a:endParaRPr/>
          </a:p>
        </p:txBody>
      </p:sp>
      <p:pic>
        <p:nvPicPr>
          <p:cNvPr descr="Resultado de imagen de examen histopatolÃ³gico melanoma" id="523" name="Google Shape;52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3861" y="3589336"/>
            <a:ext cx="4213225" cy="3049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5458" y="333487"/>
            <a:ext cx="1624409" cy="16244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9" name="Google Shape;529;p43"/>
          <p:cNvGrpSpPr/>
          <p:nvPr/>
        </p:nvGrpSpPr>
        <p:grpSpPr>
          <a:xfrm>
            <a:off x="808427" y="4740996"/>
            <a:ext cx="5906515" cy="1174866"/>
            <a:chOff x="5248318" y="3215140"/>
            <a:chExt cx="5906515" cy="1174866"/>
          </a:xfrm>
        </p:grpSpPr>
        <p:pic>
          <p:nvPicPr>
            <p:cNvPr id="530" name="Google Shape;530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982992" y="3218165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20160" y="3217560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896409" y="3216955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89367" y="3216955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56703" y="3216350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41537" y="3215745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14930" y="3215745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01831" y="3215140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89221" y="3215140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48318" y="3215140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0" name="Google Shape;540;p43"/>
          <p:cNvGrpSpPr/>
          <p:nvPr/>
        </p:nvGrpSpPr>
        <p:grpSpPr>
          <a:xfrm>
            <a:off x="5002989" y="4750328"/>
            <a:ext cx="5906515" cy="1174866"/>
            <a:chOff x="5248318" y="3215140"/>
            <a:chExt cx="5906515" cy="1174866"/>
          </a:xfrm>
        </p:grpSpPr>
        <p:pic>
          <p:nvPicPr>
            <p:cNvPr id="541" name="Google Shape;541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982992" y="3218165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20160" y="3217560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896409" y="3216955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89367" y="3216955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56703" y="3216350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41537" y="3215745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14930" y="3215745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01831" y="3215140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89221" y="3215140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48318" y="3215140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1" name="Google Shape;551;p43"/>
          <p:cNvGrpSpPr/>
          <p:nvPr/>
        </p:nvGrpSpPr>
        <p:grpSpPr>
          <a:xfrm>
            <a:off x="794968" y="4002749"/>
            <a:ext cx="4395169" cy="1171843"/>
            <a:chOff x="794968" y="4818311"/>
            <a:chExt cx="4395169" cy="1171843"/>
          </a:xfrm>
        </p:grpSpPr>
        <p:pic>
          <p:nvPicPr>
            <p:cNvPr id="552" name="Google Shape;552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4968" y="4818313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" name="Google Shape;553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34534" y="4818313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" name="Google Shape;554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58324" y="4818312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97890" y="4818311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37456" y="4818311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75749" y="4818311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" name="Google Shape;558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18296" y="4818311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9" name="Google Shape;559;p43"/>
          <p:cNvGrpSpPr/>
          <p:nvPr/>
        </p:nvGrpSpPr>
        <p:grpSpPr>
          <a:xfrm>
            <a:off x="5177780" y="4032360"/>
            <a:ext cx="4356606" cy="1162046"/>
            <a:chOff x="5703472" y="4823208"/>
            <a:chExt cx="4356606" cy="1162046"/>
          </a:xfrm>
        </p:grpSpPr>
        <p:pic>
          <p:nvPicPr>
            <p:cNvPr id="560" name="Google Shape;560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03472" y="4823208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" name="Google Shape;561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778545" y="4823208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300752" y="4823208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824932" y="4823208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375825" y="4823208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898032" y="4823208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6" name="Google Shape;566;p43"/>
          <p:cNvGrpSpPr/>
          <p:nvPr/>
        </p:nvGrpSpPr>
        <p:grpSpPr>
          <a:xfrm>
            <a:off x="5173526" y="3355014"/>
            <a:ext cx="4356606" cy="1162046"/>
            <a:chOff x="5703472" y="4823208"/>
            <a:chExt cx="4356606" cy="1162046"/>
          </a:xfrm>
        </p:grpSpPr>
        <p:pic>
          <p:nvPicPr>
            <p:cNvPr id="567" name="Google Shape;567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03472" y="4823208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778545" y="4823208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300752" y="4823208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824932" y="4823208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375825" y="4823208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898032" y="4823208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3" name="Google Shape;573;p43"/>
          <p:cNvGrpSpPr/>
          <p:nvPr/>
        </p:nvGrpSpPr>
        <p:grpSpPr>
          <a:xfrm>
            <a:off x="794968" y="3294924"/>
            <a:ext cx="4395169" cy="1171843"/>
            <a:chOff x="794968" y="4818311"/>
            <a:chExt cx="4395169" cy="1171843"/>
          </a:xfrm>
        </p:grpSpPr>
        <p:pic>
          <p:nvPicPr>
            <p:cNvPr id="574" name="Google Shape;574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4968" y="4818313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34534" y="4818313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58324" y="4818312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97890" y="4818311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37456" y="4818311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75749" y="4818311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18296" y="4818311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1" name="Google Shape;581;p43"/>
          <p:cNvGrpSpPr/>
          <p:nvPr/>
        </p:nvGrpSpPr>
        <p:grpSpPr>
          <a:xfrm>
            <a:off x="5182255" y="2643159"/>
            <a:ext cx="4356606" cy="1162046"/>
            <a:chOff x="5703472" y="4823208"/>
            <a:chExt cx="4356606" cy="1162046"/>
          </a:xfrm>
        </p:grpSpPr>
        <p:pic>
          <p:nvPicPr>
            <p:cNvPr id="582" name="Google Shape;582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03472" y="4823208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Google Shape;583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778545" y="4823208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" name="Google Shape;584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300752" y="4823208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824932" y="4823208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375825" y="4823208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898032" y="4823208"/>
              <a:ext cx="1162046" cy="11620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8" name="Google Shape;588;p43"/>
          <p:cNvGrpSpPr/>
          <p:nvPr/>
        </p:nvGrpSpPr>
        <p:grpSpPr>
          <a:xfrm>
            <a:off x="794968" y="2628929"/>
            <a:ext cx="4395169" cy="1171843"/>
            <a:chOff x="794968" y="4818311"/>
            <a:chExt cx="4395169" cy="1171843"/>
          </a:xfrm>
        </p:grpSpPr>
        <p:pic>
          <p:nvPicPr>
            <p:cNvPr id="589" name="Google Shape;589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4968" y="4818313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34534" y="4818313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58324" y="4818312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97890" y="4818311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" name="Google Shape;593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37456" y="4818311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Google Shape;594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75749" y="4818311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18296" y="4818311"/>
              <a:ext cx="1171841" cy="11718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6" name="Google Shape;596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63848" y="4010813"/>
            <a:ext cx="1180426" cy="1180426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3"/>
          <p:cNvSpPr txBox="1"/>
          <p:nvPr/>
        </p:nvSpPr>
        <p:spPr>
          <a:xfrm>
            <a:off x="9491550" y="3629665"/>
            <a:ext cx="18019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Metadatos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43"/>
          <p:cNvSpPr txBox="1"/>
          <p:nvPr/>
        </p:nvSpPr>
        <p:spPr>
          <a:xfrm>
            <a:off x="5386342" y="2205862"/>
            <a:ext cx="37884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 Convolucional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43"/>
          <p:cNvSpPr txBox="1"/>
          <p:nvPr/>
        </p:nvSpPr>
        <p:spPr>
          <a:xfrm>
            <a:off x="1143383" y="2165340"/>
            <a:ext cx="37884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 Convolucional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0" name="Google Shape;600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85909" y="3052033"/>
            <a:ext cx="1743581" cy="17435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1" name="Google Shape;601;p43"/>
          <p:cNvGrpSpPr/>
          <p:nvPr/>
        </p:nvGrpSpPr>
        <p:grpSpPr>
          <a:xfrm>
            <a:off x="5754722" y="3361468"/>
            <a:ext cx="927741" cy="638319"/>
            <a:chOff x="6495177" y="4324161"/>
            <a:chExt cx="927741" cy="638319"/>
          </a:xfrm>
        </p:grpSpPr>
        <p:cxnSp>
          <p:nvCxnSpPr>
            <p:cNvPr id="602" name="Google Shape;602;p43"/>
            <p:cNvCxnSpPr/>
            <p:nvPr/>
          </p:nvCxnSpPr>
          <p:spPr>
            <a:xfrm>
              <a:off x="6642422" y="4324161"/>
              <a:ext cx="765073" cy="37224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3" name="Google Shape;603;p43"/>
            <p:cNvCxnSpPr/>
            <p:nvPr/>
          </p:nvCxnSpPr>
          <p:spPr>
            <a:xfrm>
              <a:off x="6503685" y="4573685"/>
              <a:ext cx="765073" cy="37224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4" name="Google Shape;604;p43"/>
            <p:cNvCxnSpPr/>
            <p:nvPr/>
          </p:nvCxnSpPr>
          <p:spPr>
            <a:xfrm>
              <a:off x="6495177" y="4400644"/>
              <a:ext cx="765073" cy="37224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5" name="Google Shape;605;p43"/>
            <p:cNvCxnSpPr/>
            <p:nvPr/>
          </p:nvCxnSpPr>
          <p:spPr>
            <a:xfrm flipH="1" rot="10800000">
              <a:off x="7291836" y="4877942"/>
              <a:ext cx="126912" cy="6798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6" name="Google Shape;606;p43"/>
            <p:cNvCxnSpPr/>
            <p:nvPr/>
          </p:nvCxnSpPr>
          <p:spPr>
            <a:xfrm flipH="1" rot="10800000">
              <a:off x="7278907" y="4720924"/>
              <a:ext cx="126912" cy="6798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7" name="Google Shape;607;p43"/>
            <p:cNvCxnSpPr/>
            <p:nvPr/>
          </p:nvCxnSpPr>
          <p:spPr>
            <a:xfrm>
              <a:off x="7418748" y="4720924"/>
              <a:ext cx="4170" cy="15701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8" name="Google Shape;608;p43"/>
            <p:cNvCxnSpPr/>
            <p:nvPr/>
          </p:nvCxnSpPr>
          <p:spPr>
            <a:xfrm>
              <a:off x="7277142" y="4805463"/>
              <a:ext cx="4170" cy="15701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609" name="Google Shape;609;p43"/>
          <p:cNvCxnSpPr/>
          <p:nvPr/>
        </p:nvCxnSpPr>
        <p:spPr>
          <a:xfrm>
            <a:off x="6945087" y="3725820"/>
            <a:ext cx="0" cy="78789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610" name="Google Shape;610;p43"/>
          <p:cNvCxnSpPr/>
          <p:nvPr/>
        </p:nvCxnSpPr>
        <p:spPr>
          <a:xfrm flipH="1" rot="10800000">
            <a:off x="6669862" y="3950359"/>
            <a:ext cx="558481" cy="34897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611" name="Google Shape;611;p43"/>
          <p:cNvSpPr txBox="1"/>
          <p:nvPr/>
        </p:nvSpPr>
        <p:spPr>
          <a:xfrm>
            <a:off x="6003058" y="4841191"/>
            <a:ext cx="2631411" cy="400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Vector latente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43"/>
          <p:cNvSpPr txBox="1"/>
          <p:nvPr/>
        </p:nvSpPr>
        <p:spPr>
          <a:xfrm>
            <a:off x="1620803" y="4853773"/>
            <a:ext cx="2631411" cy="400110"/>
          </a:xfrm>
          <a:prstGeom prst="rect">
            <a:avLst/>
          </a:prstGeom>
          <a:solidFill>
            <a:srgbClr val="FAD36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Vector latente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43"/>
          <p:cNvSpPr txBox="1"/>
          <p:nvPr/>
        </p:nvSpPr>
        <p:spPr>
          <a:xfrm>
            <a:off x="3445412" y="5244987"/>
            <a:ext cx="49226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Capa Densa – Fully Connected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43"/>
          <p:cNvSpPr txBox="1"/>
          <p:nvPr/>
        </p:nvSpPr>
        <p:spPr>
          <a:xfrm>
            <a:off x="246297" y="662319"/>
            <a:ext cx="925880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8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Nuevo planteamiento</a:t>
            </a:r>
            <a:endParaRPr b="1" sz="8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15" name="Google Shape;615;p43"/>
          <p:cNvSpPr txBox="1"/>
          <p:nvPr/>
        </p:nvSpPr>
        <p:spPr>
          <a:xfrm>
            <a:off x="607193" y="3140844"/>
            <a:ext cx="254019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43"/>
          <p:cNvSpPr txBox="1"/>
          <p:nvPr/>
        </p:nvSpPr>
        <p:spPr>
          <a:xfrm>
            <a:off x="7071301" y="3098867"/>
            <a:ext cx="254019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Texturas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7" name="Google Shape;617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7455816" y="4205808"/>
            <a:ext cx="498230" cy="49823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3"/>
          <p:cNvSpPr txBox="1"/>
          <p:nvPr/>
        </p:nvSpPr>
        <p:spPr>
          <a:xfrm>
            <a:off x="7579265" y="4093395"/>
            <a:ext cx="13166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Media</a:t>
            </a:r>
            <a:endParaRPr b="1"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9" name="Google Shape;619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2779279" y="3515230"/>
            <a:ext cx="1237553" cy="1237553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3"/>
          <p:cNvSpPr txBox="1"/>
          <p:nvPr/>
        </p:nvSpPr>
        <p:spPr>
          <a:xfrm>
            <a:off x="3524068" y="3456253"/>
            <a:ext cx="131663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Capa Flatten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1" name="Google Shape;621;p43"/>
          <p:cNvPicPr preferRelativeResize="0"/>
          <p:nvPr/>
        </p:nvPicPr>
        <p:blipFill rotWithShape="1">
          <a:blip r:embed="rId11">
            <a:alphaModFix/>
          </a:blip>
          <a:srcRect b="5556" l="3168" r="50262" t="52566"/>
          <a:stretch/>
        </p:blipFill>
        <p:spPr>
          <a:xfrm>
            <a:off x="1291840" y="3722185"/>
            <a:ext cx="1144909" cy="516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3"/>
          <p:cNvPicPr preferRelativeResize="0"/>
          <p:nvPr/>
        </p:nvPicPr>
        <p:blipFill rotWithShape="1">
          <a:blip r:embed="rId12">
            <a:alphaModFix/>
          </a:blip>
          <a:srcRect b="4967" l="51802" r="1559" t="52566"/>
          <a:stretch/>
        </p:blipFill>
        <p:spPr>
          <a:xfrm>
            <a:off x="1290795" y="4236699"/>
            <a:ext cx="1146628" cy="52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55629"/>
            <a:ext cx="5202371" cy="5202371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44"/>
          <p:cNvSpPr txBox="1"/>
          <p:nvPr/>
        </p:nvSpPr>
        <p:spPr>
          <a:xfrm>
            <a:off x="5466748" y="1655629"/>
            <a:ext cx="5346394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 Futuras aplicaciones</a:t>
            </a:r>
            <a:endParaRPr b="1" sz="9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8776" y="995697"/>
            <a:ext cx="4838434" cy="483843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1519707" y="2514174"/>
            <a:ext cx="409548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¿Y esto?</a:t>
            </a:r>
            <a:endParaRPr b="1" sz="96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897" y="1298351"/>
            <a:ext cx="5714197" cy="571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82415" y="1691693"/>
            <a:ext cx="4927511" cy="492751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782721" y="836686"/>
            <a:ext cx="506737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5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Nevus melanocítico</a:t>
            </a:r>
            <a:endParaRPr b="1" sz="5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7518932" y="915726"/>
            <a:ext cx="409548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5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Melanoma</a:t>
            </a:r>
            <a:endParaRPr b="1" sz="5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2451559" y="394986"/>
            <a:ext cx="789709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¿Son diferentes?</a:t>
            </a:r>
            <a:endParaRPr b="1" sz="96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2292442" y="1562363"/>
            <a:ext cx="741823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6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¿Qué es el cáncer de piel?</a:t>
            </a:r>
            <a:endParaRPr b="1" sz="96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4771" y="563953"/>
            <a:ext cx="8644538" cy="573009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8770851" y="391290"/>
            <a:ext cx="4095480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Cancer 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célula escamosa</a:t>
            </a:r>
            <a:endParaRPr b="1" sz="4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8770851" y="2389169"/>
            <a:ext cx="4095480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Cancer 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célula basal</a:t>
            </a:r>
            <a:endParaRPr b="1" sz="4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8770851" y="4696330"/>
            <a:ext cx="409548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Melanoma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2951018" y="401783"/>
            <a:ext cx="364374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Lesiones melanocíticas</a:t>
            </a:r>
            <a:endParaRPr sz="32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7218218" y="401783"/>
            <a:ext cx="364374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Lesiones no melanocíticas</a:t>
            </a:r>
            <a:endParaRPr sz="32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290945" y="2242560"/>
            <a:ext cx="160712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Maligno</a:t>
            </a:r>
            <a:endParaRPr sz="32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415637" y="4819009"/>
            <a:ext cx="13577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Benigno</a:t>
            </a:r>
            <a:endParaRPr sz="32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cxnSp>
        <p:nvCxnSpPr>
          <p:cNvPr id="133" name="Google Shape;133;p20"/>
          <p:cNvCxnSpPr/>
          <p:nvPr/>
        </p:nvCxnSpPr>
        <p:spPr>
          <a:xfrm>
            <a:off x="6733309" y="401783"/>
            <a:ext cx="0" cy="60960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4" name="Google Shape;134;p20"/>
          <p:cNvCxnSpPr/>
          <p:nvPr/>
        </p:nvCxnSpPr>
        <p:spPr>
          <a:xfrm>
            <a:off x="2175164" y="1108364"/>
            <a:ext cx="9601200" cy="1385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" name="Google Shape;135;p20"/>
          <p:cNvCxnSpPr/>
          <p:nvPr/>
        </p:nvCxnSpPr>
        <p:spPr>
          <a:xfrm>
            <a:off x="2175164" y="4017819"/>
            <a:ext cx="9601200" cy="1385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6" name="Google Shape;13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1333" y="1551708"/>
            <a:ext cx="1966481" cy="1966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7814" y="1523710"/>
            <a:ext cx="2138797" cy="213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6">
            <a:alphaModFix/>
          </a:blip>
          <a:srcRect b="10970" l="10182" r="14181" t="9030"/>
          <a:stretch/>
        </p:blipFill>
        <p:spPr>
          <a:xfrm>
            <a:off x="2260021" y="4176979"/>
            <a:ext cx="2194215" cy="2320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54236" y="4422483"/>
            <a:ext cx="1940504" cy="1940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22547" y="1557047"/>
            <a:ext cx="2072121" cy="2072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94668" y="1451835"/>
            <a:ext cx="2246167" cy="224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57301" y="4271246"/>
            <a:ext cx="2265077" cy="2265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464385" y="4351490"/>
            <a:ext cx="207645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/>
        </p:nvSpPr>
        <p:spPr>
          <a:xfrm>
            <a:off x="1076593" y="1229853"/>
            <a:ext cx="9650176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¿A que se debe ese aumento de casos de cáncer de piel?</a:t>
            </a:r>
            <a:endParaRPr b="1" sz="90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9597" y="3381222"/>
            <a:ext cx="2459893" cy="2459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2618" y="3955472"/>
            <a:ext cx="2029691" cy="2029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99597" y="632853"/>
            <a:ext cx="1754502" cy="175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995388">
            <a:off x="438979" y="721860"/>
            <a:ext cx="1484470" cy="1484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614777">
            <a:off x="1807565" y="473588"/>
            <a:ext cx="878990" cy="87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